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Merriweathe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44" Type="http://schemas.openxmlformats.org/officeDocument/2006/relationships/font" Target="fonts/Merriweather-regular.fntdata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46" Type="http://schemas.openxmlformats.org/officeDocument/2006/relationships/font" Target="fonts/Merriweather-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Merriweather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2387b5ef_6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d2387b5ef_6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d2387b5ef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d2387b5ef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d77b5b347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d77b5b347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oCam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bc545cb7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bc545cb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bc545cb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bc545cb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d2387b5ef_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d2387b5ef_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d2387b5ef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d2387b5ef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d2387b5e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d2387b5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ea48e9f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ea48e9f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ea48e9f2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ea48e9f2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d2387b5ef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d2387b5ef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ea48e9f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ea48e9f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https://sites.google.com/view/cheolwon-yang/koself?authuser=0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ea48e9f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ea48e9f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d77b5b347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d77b5b347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d8e0cd3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d8e0cd3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ea48e9f2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ea48e9f2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ea48e9f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ea48e9f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PER(주가 수익률) : 주가를 1주당 순이익(EPS)로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PBR(주가 순자산 비율) : 주가를 1주당 순자산가치로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ROE(자기자본이익률) : 당기순이익을 순자산(자기자본)으로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        - ROA(총자산수익률) : 당기순이익을 자산총액으로 나눈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함수 반환 결과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 4개 지표를 추가한 데이터 프레임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 자본총계(당기자본), 부채총계(당기부채), 자산총계, 당기 순이익, 총 발행 주식수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arr 리스트 반환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EPS: 순이익/총발행주식수 --&gt; 개당 이익률?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BPS: 순자산/총발행 주식수 --&gt; 개당 자산?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index 리스트 반환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bc545cb77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bc545cb7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ea48e9f2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ea48e9f2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d8e0cd386_1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d8e0cd386_1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d2387b5ef_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d2387b5ef_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2387b5ef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d2387b5ef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d2387b5ef_6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d2387b5ef_6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d2387b5ef_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d2387b5ef_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ea48e9f2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ea48e9f2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bc545cb7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bc545cb7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d77b5b347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d77b5b347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2387b5ef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d2387b5ef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d2387b5ef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d2387b5ef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d77b5b34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d77b5b34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d2387b5ef_6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d2387b5ef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d2387b5ef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d2387b5ef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d2387b5ef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d2387b5ef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1368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1368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1368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113687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777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113687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pkMvNHQDXav-GrvllCZcV5kn_gpgzLvd/view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7.jpg"/><Relationship Id="rId6" Type="http://schemas.openxmlformats.org/officeDocument/2006/relationships/image" Target="../media/image60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ites.google.com/view/cheolwon-yang/koself?authuser=0" TargetMode="External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10" Type="http://schemas.openxmlformats.org/officeDocument/2006/relationships/image" Target="../media/image51.png"/><Relationship Id="rId9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 flipH="1">
            <a:off x="0" y="1765800"/>
            <a:ext cx="9144000" cy="2639400"/>
          </a:xfrm>
          <a:prstGeom prst="rtTriangl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13126"/>
          <a:stretch/>
        </p:blipFill>
        <p:spPr>
          <a:xfrm>
            <a:off x="0" y="4405200"/>
            <a:ext cx="91440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type="ctrTitle"/>
          </p:nvPr>
        </p:nvSpPr>
        <p:spPr>
          <a:xfrm>
            <a:off x="488475" y="1112475"/>
            <a:ext cx="41892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6조  업 빛 투</a:t>
            </a:r>
            <a:endParaRPr b="1" sz="60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6463300" y="3944200"/>
            <a:ext cx="2590198" cy="9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-1191750" y="4210300"/>
            <a:ext cx="10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#113687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5" y="1881077"/>
            <a:ext cx="4800376" cy="26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970" y="986850"/>
            <a:ext cx="3002481" cy="37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25" y="1206350"/>
            <a:ext cx="1822000" cy="10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4286350" y="2326075"/>
            <a:ext cx="933000" cy="14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3687"/>
          </a:solidFill>
          <a:ln cap="flat" cmpd="sng" w="9525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유튜브 스크립트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07" y="3220845"/>
            <a:ext cx="3253850" cy="14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46478" t="0"/>
          <a:stretch/>
        </p:blipFill>
        <p:spPr>
          <a:xfrm>
            <a:off x="5513487" y="2126200"/>
            <a:ext cx="3296475" cy="7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84400"/>
            <a:ext cx="4246051" cy="33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252700" y="3799025"/>
            <a:ext cx="12879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52700" y="4352750"/>
            <a:ext cx="1287900" cy="2934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 title="녹화_2021_09_03_01_03_42_42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913" y="218951"/>
            <a:ext cx="6274175" cy="4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5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136050" y="1176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</a:t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0" y="745800"/>
            <a:ext cx="9144000" cy="4397700"/>
          </a:xfrm>
          <a:prstGeom prst="rect">
            <a:avLst/>
          </a:prstGeom>
          <a:solidFill>
            <a:srgbClr val="1136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2218975" y="1479600"/>
            <a:ext cx="10209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89" name="Google Shape;189;p25"/>
          <p:cNvSpPr/>
          <p:nvPr/>
        </p:nvSpPr>
        <p:spPr>
          <a:xfrm>
            <a:off x="254225" y="19624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뉴스</a:t>
            </a:r>
            <a:endParaRPr b="1"/>
          </a:p>
        </p:txBody>
      </p:sp>
      <p:sp>
        <p:nvSpPr>
          <p:cNvPr id="190" name="Google Shape;190;p25"/>
          <p:cNvSpPr/>
          <p:nvPr/>
        </p:nvSpPr>
        <p:spPr>
          <a:xfrm>
            <a:off x="254225" y="312185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YouTube 스크립트</a:t>
            </a:r>
            <a:endParaRPr b="1" sz="1200"/>
          </a:p>
        </p:txBody>
      </p:sp>
      <p:cxnSp>
        <p:nvCxnSpPr>
          <p:cNvPr id="191" name="Google Shape;191;p25"/>
          <p:cNvCxnSpPr/>
          <p:nvPr/>
        </p:nvCxnSpPr>
        <p:spPr>
          <a:xfrm>
            <a:off x="1722025" y="225841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/>
          <p:nvPr/>
        </p:nvCxnSpPr>
        <p:spPr>
          <a:xfrm>
            <a:off x="1722025" y="34178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5"/>
          <p:cNvSpPr/>
          <p:nvPr/>
        </p:nvSpPr>
        <p:spPr>
          <a:xfrm>
            <a:off x="4601925" y="1479600"/>
            <a:ext cx="10209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MySQL</a:t>
            </a:r>
            <a:endParaRPr/>
          </a:p>
        </p:txBody>
      </p:sp>
      <p:cxnSp>
        <p:nvCxnSpPr>
          <p:cNvPr id="194" name="Google Shape;194;p25"/>
          <p:cNvCxnSpPr/>
          <p:nvPr/>
        </p:nvCxnSpPr>
        <p:spPr>
          <a:xfrm>
            <a:off x="3058562" y="272413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5640537" y="182486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5640537" y="34178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5"/>
          <p:cNvSpPr/>
          <p:nvPr/>
        </p:nvSpPr>
        <p:spPr>
          <a:xfrm>
            <a:off x="6190350" y="1479600"/>
            <a:ext cx="2466300" cy="91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분석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로지스틱 회귀, 감성분석</a:t>
            </a:r>
            <a:endParaRPr b="1"/>
          </a:p>
        </p:txBody>
      </p:sp>
      <p:sp>
        <p:nvSpPr>
          <p:cNvPr id="198" name="Google Shape;198;p25"/>
          <p:cNvSpPr/>
          <p:nvPr/>
        </p:nvSpPr>
        <p:spPr>
          <a:xfrm>
            <a:off x="6190350" y="3051300"/>
            <a:ext cx="2466300" cy="11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&lt;대시보드&gt;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99" name="Google Shape;199;p25"/>
          <p:cNvCxnSpPr>
            <a:stCxn id="197" idx="2"/>
            <a:endCxn id="198" idx="0"/>
          </p:cNvCxnSpPr>
          <p:nvPr/>
        </p:nvCxnSpPr>
        <p:spPr>
          <a:xfrm>
            <a:off x="7423500" y="2397000"/>
            <a:ext cx="0" cy="654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788" y="2125297"/>
            <a:ext cx="955275" cy="3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666" y="3277926"/>
            <a:ext cx="1157523" cy="3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9025" y="3548450"/>
            <a:ext cx="654300" cy="6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3549700" y="1479600"/>
            <a:ext cx="9003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1488" y="2182800"/>
            <a:ext cx="841751" cy="118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325" y="3548450"/>
            <a:ext cx="12474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6233" y="2485042"/>
            <a:ext cx="767251" cy="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2251825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크롤링</a:t>
            </a:r>
            <a:endParaRPr b="1"/>
          </a:p>
        </p:txBody>
      </p:sp>
      <p:sp>
        <p:nvSpPr>
          <p:cNvPr id="208" name="Google Shape;208;p25"/>
          <p:cNvSpPr/>
          <p:nvPr/>
        </p:nvSpPr>
        <p:spPr>
          <a:xfrm>
            <a:off x="3522250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서버</a:t>
            </a:r>
            <a:endParaRPr b="1"/>
          </a:p>
        </p:txBody>
      </p:sp>
      <p:sp>
        <p:nvSpPr>
          <p:cNvPr id="209" name="Google Shape;209;p25"/>
          <p:cNvSpPr/>
          <p:nvPr/>
        </p:nvSpPr>
        <p:spPr>
          <a:xfrm>
            <a:off x="4634775" y="1075275"/>
            <a:ext cx="9552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DB</a:t>
            </a:r>
            <a:endParaRPr b="1"/>
          </a:p>
        </p:txBody>
      </p:sp>
      <p:sp>
        <p:nvSpPr>
          <p:cNvPr id="210" name="Google Shape;210;p25"/>
          <p:cNvSpPr/>
          <p:nvPr/>
        </p:nvSpPr>
        <p:spPr>
          <a:xfrm>
            <a:off x="6190350" y="1075275"/>
            <a:ext cx="2466300" cy="2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활용</a:t>
            </a:r>
            <a:endParaRPr b="1"/>
          </a:p>
        </p:txBody>
      </p:sp>
      <p:sp>
        <p:nvSpPr>
          <p:cNvPr id="211" name="Google Shape;211;p25"/>
          <p:cNvSpPr/>
          <p:nvPr/>
        </p:nvSpPr>
        <p:spPr>
          <a:xfrm>
            <a:off x="254225" y="41304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주식 데이터</a:t>
            </a:r>
            <a:endParaRPr b="1" sz="1200"/>
          </a:p>
        </p:txBody>
      </p:sp>
      <p:cxnSp>
        <p:nvCxnSpPr>
          <p:cNvPr id="212" name="Google Shape;212;p25"/>
          <p:cNvCxnSpPr>
            <a:endCxn id="203" idx="2"/>
          </p:cNvCxnSpPr>
          <p:nvPr/>
        </p:nvCxnSpPr>
        <p:spPr>
          <a:xfrm flipH="1" rot="10800000">
            <a:off x="1721950" y="3968700"/>
            <a:ext cx="2277900" cy="4617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Warehouse 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75" y="1508674"/>
            <a:ext cx="7145925" cy="32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>
            <p:ph type="title"/>
          </p:nvPr>
        </p:nvSpPr>
        <p:spPr>
          <a:xfrm>
            <a:off x="1782500" y="977425"/>
            <a:ext cx="2159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rgbClr val="113687"/>
                </a:solidFill>
              </a:rPr>
              <a:t>유튜브</a:t>
            </a:r>
            <a:endParaRPr b="1" sz="2900">
              <a:solidFill>
                <a:srgbClr val="113687"/>
              </a:solidFill>
            </a:endParaRPr>
          </a:p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5673500" y="977425"/>
            <a:ext cx="2159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>
                <a:solidFill>
                  <a:srgbClr val="113687"/>
                </a:solidFill>
              </a:rPr>
              <a:t>뉴스</a:t>
            </a:r>
            <a:endParaRPr b="1" sz="2900">
              <a:solidFill>
                <a:srgbClr val="11368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Warehouse 구축      </a:t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0" r="5222" t="0"/>
          <a:stretch/>
        </p:blipFill>
        <p:spPr>
          <a:xfrm>
            <a:off x="469875" y="999300"/>
            <a:ext cx="7825400" cy="38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926550"/>
            <a:ext cx="31275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</a:rPr>
              <a:t>한국어 NLP</a:t>
            </a:r>
            <a:endParaRPr b="1" sz="16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매체별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뉴스 매체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유튜브 채널 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감성 분석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romanLcPeriod"/>
            </a:pPr>
            <a:r>
              <a:rPr lang="ko" sz="1500">
                <a:solidFill>
                  <a:schemeClr val="lt1"/>
                </a:solidFill>
              </a:rPr>
              <a:t>감성사전을 통해</a:t>
            </a:r>
            <a:br>
              <a:rPr lang="ko" sz="1500">
                <a:solidFill>
                  <a:schemeClr val="lt1"/>
                </a:solidFill>
              </a:rPr>
            </a:br>
            <a:r>
              <a:rPr lang="ko" sz="1500">
                <a:solidFill>
                  <a:schemeClr val="lt1"/>
                </a:solidFill>
              </a:rPr>
              <a:t>감성 점수 도출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ko" sz="1500">
                <a:solidFill>
                  <a:schemeClr val="lt1"/>
                </a:solidFill>
              </a:rPr>
              <a:t>등락 예측 - 분류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LSTM </a:t>
            </a:r>
            <a:r>
              <a:rPr lang="ko" sz="1500">
                <a:solidFill>
                  <a:schemeClr val="lt1"/>
                </a:solidFill>
              </a:rPr>
              <a:t>- 등락 예측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b="1" lang="ko" sz="1500">
                <a:solidFill>
                  <a:schemeClr val="lt1"/>
                </a:solidFill>
              </a:rPr>
              <a:t>NLP &amp; LSTM</a:t>
            </a:r>
            <a:br>
              <a:rPr b="1" lang="ko" sz="1500">
                <a:solidFill>
                  <a:schemeClr val="lt1"/>
                </a:solidFill>
              </a:rPr>
            </a:br>
            <a:r>
              <a:rPr b="1" lang="ko" sz="1500">
                <a:solidFill>
                  <a:schemeClr val="lt1"/>
                </a:solidFill>
              </a:rPr>
              <a:t>업빛투 주가 등락 예측 모델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분석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949" y="1398547"/>
            <a:ext cx="4921524" cy="21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340">
                <a:solidFill>
                  <a:schemeClr val="lt1"/>
                </a:solidFill>
              </a:rPr>
              <a:t>분석 모델</a:t>
            </a:r>
            <a:endParaRPr b="1" sz="2340">
              <a:solidFill>
                <a:schemeClr val="lt1"/>
              </a:solidFill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2517600" y="1226900"/>
            <a:ext cx="4594800" cy="24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2691241" y="1477288"/>
            <a:ext cx="1858200" cy="1037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사전 제작 - 기로딕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552850" y="17097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뉴스 데이터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552850" y="286915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YouTube 스크립트</a:t>
            </a:r>
            <a:endParaRPr sz="1200"/>
          </a:p>
        </p:txBody>
      </p:sp>
      <p:sp>
        <p:nvSpPr>
          <p:cNvPr id="244" name="Google Shape;244;p29"/>
          <p:cNvSpPr/>
          <p:nvPr/>
        </p:nvSpPr>
        <p:spPr>
          <a:xfrm>
            <a:off x="552850" y="4028600"/>
            <a:ext cx="1467800" cy="592075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주가 데이터</a:t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3127200" y="18233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 언론사</a:t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3127200" y="2804525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 채널</a:t>
            </a: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2717250" y="380925"/>
            <a:ext cx="18582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업종 · 종목 이슈</a:t>
            </a:r>
            <a:endParaRPr/>
          </a:p>
        </p:txBody>
      </p:sp>
      <p:cxnSp>
        <p:nvCxnSpPr>
          <p:cNvPr id="248" name="Google Shape;248;p29"/>
          <p:cNvCxnSpPr>
            <a:stCxn id="243" idx="4"/>
          </p:cNvCxnSpPr>
          <p:nvPr/>
        </p:nvCxnSpPr>
        <p:spPr>
          <a:xfrm>
            <a:off x="2020650" y="3165188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9"/>
          <p:cNvCxnSpPr>
            <a:stCxn id="244" idx="4"/>
          </p:cNvCxnSpPr>
          <p:nvPr/>
        </p:nvCxnSpPr>
        <p:spPr>
          <a:xfrm>
            <a:off x="2020650" y="4324638"/>
            <a:ext cx="538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9"/>
          <p:cNvCxnSpPr/>
          <p:nvPr/>
        </p:nvCxnSpPr>
        <p:spPr>
          <a:xfrm>
            <a:off x="7112400" y="2360650"/>
            <a:ext cx="29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9"/>
          <p:cNvSpPr/>
          <p:nvPr/>
        </p:nvSpPr>
        <p:spPr>
          <a:xfrm>
            <a:off x="3127200" y="215815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 언론사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3127200" y="3150200"/>
            <a:ext cx="1038300" cy="27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 채널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7401280" y="1226900"/>
            <a:ext cx="1364100" cy="33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미디어 이슈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&amp;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상승/하락/보합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분류 분석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7492400" y="1327200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5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4128496" y="4066050"/>
            <a:ext cx="1572900" cy="519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시계열 예측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2717250" y="732017"/>
            <a:ext cx="1858200" cy="6780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2CC"/>
                </a:solidFill>
              </a:rPr>
              <a:t>토픽 모델링</a:t>
            </a:r>
            <a:endParaRPr>
              <a:solidFill>
                <a:srgbClr val="FFF2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3733263" y="4142263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4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258" name="Google Shape;258;p29"/>
          <p:cNvCxnSpPr>
            <a:stCxn id="241" idx="3"/>
          </p:cNvCxnSpPr>
          <p:nvPr/>
        </p:nvCxnSpPr>
        <p:spPr>
          <a:xfrm>
            <a:off x="4549441" y="1995988"/>
            <a:ext cx="46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4325425" y="3074000"/>
            <a:ext cx="66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9"/>
          <p:cNvSpPr/>
          <p:nvPr/>
        </p:nvSpPr>
        <p:spPr>
          <a:xfrm>
            <a:off x="5000225" y="1747150"/>
            <a:ext cx="1953300" cy="160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상승 / 하락 / 보합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047763" y="1801613"/>
            <a:ext cx="382500" cy="382500"/>
          </a:xfrm>
          <a:prstGeom prst="ellipse">
            <a:avLst/>
          </a:prstGeom>
          <a:solidFill>
            <a:srgbClr val="1136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25945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1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263" name="Google Shape;263;p29"/>
          <p:cNvSpPr/>
          <p:nvPr/>
        </p:nvSpPr>
        <p:spPr>
          <a:xfrm>
            <a:off x="5294825" y="2627775"/>
            <a:ext cx="13641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7523375" y="3932575"/>
            <a:ext cx="1119900" cy="5922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예측 정확도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4993225" y="765775"/>
            <a:ext cx="1953300" cy="644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주식 감성 분석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워드 클라우드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4800600" y="896700"/>
            <a:ext cx="382500" cy="382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2</a:t>
            </a:r>
            <a:endParaRPr b="1">
              <a:solidFill>
                <a:srgbClr val="113687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>
            <a:off x="3620350" y="2564663"/>
            <a:ext cx="0" cy="18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9"/>
          <p:cNvCxnSpPr/>
          <p:nvPr/>
        </p:nvCxnSpPr>
        <p:spPr>
          <a:xfrm>
            <a:off x="2020650" y="2005713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6293950" y="1323200"/>
            <a:ext cx="2662200" cy="16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0"/>
          <p:cNvSpPr/>
          <p:nvPr/>
        </p:nvSpPr>
        <p:spPr>
          <a:xfrm>
            <a:off x="3298992" y="1323200"/>
            <a:ext cx="2738100" cy="16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304050" y="2085200"/>
            <a:ext cx="2738100" cy="21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텍스트 분석 개요</a:t>
            </a:r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499275" y="1852225"/>
            <a:ext cx="2336400" cy="400200"/>
            <a:chOff x="575475" y="1852225"/>
            <a:chExt cx="2336400" cy="400200"/>
          </a:xfrm>
        </p:grpSpPr>
        <p:sp>
          <p:nvSpPr>
            <p:cNvPr id="278" name="Google Shape;278;p30"/>
            <p:cNvSpPr/>
            <p:nvPr/>
          </p:nvSpPr>
          <p:spPr>
            <a:xfrm>
              <a:off x="575475" y="188837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852825" y="185222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형태소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0" name="Google Shape;280;p30"/>
          <p:cNvSpPr txBox="1"/>
          <p:nvPr/>
        </p:nvSpPr>
        <p:spPr>
          <a:xfrm>
            <a:off x="298425" y="2494600"/>
            <a:ext cx="2738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클렌징된 텍스트 이용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KoNLPy 형태소 분석기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71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Okt 사용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불용어 처리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3264638" y="1533175"/>
            <a:ext cx="28068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BOW (Bag of Words)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문서의 모든 단어에 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lang="ko">
                <a:latin typeface="Roboto"/>
                <a:ea typeface="Roboto"/>
                <a:cs typeface="Roboto"/>
                <a:sym typeface="Roboto"/>
              </a:rPr>
              <a:t>빈도 값 부여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TF-IDF 방식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ko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2" name="Google Shape;282;p30"/>
          <p:cNvGrpSpPr/>
          <p:nvPr/>
        </p:nvGrpSpPr>
        <p:grpSpPr>
          <a:xfrm>
            <a:off x="3477925" y="1126375"/>
            <a:ext cx="2336400" cy="400200"/>
            <a:chOff x="3477925" y="1888375"/>
            <a:chExt cx="2336400" cy="400200"/>
          </a:xfrm>
        </p:grpSpPr>
        <p:sp>
          <p:nvSpPr>
            <p:cNvPr id="283" name="Google Shape;283;p30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피처 벡터화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5" name="Google Shape;285;p30"/>
          <p:cNvSpPr txBox="1"/>
          <p:nvPr/>
        </p:nvSpPr>
        <p:spPr>
          <a:xfrm>
            <a:off x="6293950" y="1830950"/>
            <a:ext cx="280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</a:t>
            </a: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Up / 0 / Down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6" name="Google Shape;286;p30"/>
          <p:cNvGrpSpPr/>
          <p:nvPr/>
        </p:nvGrpSpPr>
        <p:grpSpPr>
          <a:xfrm>
            <a:off x="6457075" y="1126375"/>
            <a:ext cx="2336400" cy="400200"/>
            <a:chOff x="6533275" y="1888375"/>
            <a:chExt cx="2336400" cy="400200"/>
          </a:xfrm>
        </p:grpSpPr>
        <p:sp>
          <p:nvSpPr>
            <p:cNvPr id="287" name="Google Shape;287;p30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머신 러닝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" name="Google Shape;289;p30"/>
          <p:cNvSpPr/>
          <p:nvPr/>
        </p:nvSpPr>
        <p:spPr>
          <a:xfrm>
            <a:off x="3042150" y="23303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6037100" y="21017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3293375" y="3388900"/>
            <a:ext cx="2738100" cy="148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"/>
          <p:cNvSpPr txBox="1"/>
          <p:nvPr/>
        </p:nvSpPr>
        <p:spPr>
          <a:xfrm>
            <a:off x="3259026" y="3718075"/>
            <a:ext cx="296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</a:t>
            </a:r>
            <a:r>
              <a:rPr b="1" lang="ko">
                <a:solidFill>
                  <a:srgbClr val="113687"/>
                </a:solidFill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감성 사전</a:t>
            </a:r>
            <a:endParaRPr b="1">
              <a:solidFill>
                <a:srgbClr val="113687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</a:t>
            </a:r>
            <a:r>
              <a:rPr b="1" lang="ko">
                <a:solidFill>
                  <a:srgbClr val="113687"/>
                </a:solidFill>
              </a:rPr>
              <a:t>Pos / Neu / Neg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3" name="Google Shape;293;p30"/>
          <p:cNvGrpSpPr/>
          <p:nvPr/>
        </p:nvGrpSpPr>
        <p:grpSpPr>
          <a:xfrm>
            <a:off x="3472300" y="3235075"/>
            <a:ext cx="2336400" cy="400200"/>
            <a:chOff x="3477925" y="1888375"/>
            <a:chExt cx="2336400" cy="400200"/>
          </a:xfrm>
        </p:grpSpPr>
        <p:sp>
          <p:nvSpPr>
            <p:cNvPr id="294" name="Google Shape;294;p30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6" name="Google Shape;296;p30"/>
          <p:cNvSpPr/>
          <p:nvPr/>
        </p:nvSpPr>
        <p:spPr>
          <a:xfrm>
            <a:off x="3036525" y="3677000"/>
            <a:ext cx="2568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6273200" y="3388900"/>
            <a:ext cx="2662200" cy="1486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6217151" y="3718075"/>
            <a:ext cx="296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감성 분류 결과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와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‘Change’ 상승 하락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예측 정확도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계산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>
            <a:off x="6452125" y="3235075"/>
            <a:ext cx="2336400" cy="400200"/>
            <a:chOff x="3477925" y="1888375"/>
            <a:chExt cx="2336400" cy="400200"/>
          </a:xfrm>
        </p:grpSpPr>
        <p:sp>
          <p:nvSpPr>
            <p:cNvPr id="300" name="Google Shape;300;p30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 txBox="1"/>
            <p:nvPr/>
          </p:nvSpPr>
          <p:spPr>
            <a:xfrm>
              <a:off x="3678325" y="1888375"/>
              <a:ext cx="193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스코어 정확도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TF-IDF 기반 분류</a:t>
            </a:r>
            <a:r>
              <a:rPr lang="ko"/>
              <a:t> 분석</a:t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4750323" y="1145750"/>
            <a:ext cx="2114400" cy="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8" name="Google Shape;308;p31"/>
          <p:cNvSpPr/>
          <p:nvPr/>
        </p:nvSpPr>
        <p:spPr>
          <a:xfrm>
            <a:off x="2371475" y="1145750"/>
            <a:ext cx="2175000" cy="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09" name="Google Shape;309;p31"/>
          <p:cNvSpPr txBox="1"/>
          <p:nvPr/>
        </p:nvSpPr>
        <p:spPr>
          <a:xfrm>
            <a:off x="4750328" y="1309116"/>
            <a:ext cx="2229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Class : Up / 0 / Down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2164075" y="1272400"/>
            <a:ext cx="24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7151" lvl="0" marL="360000" rtl="0" algn="l"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●"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BOW (Bag of Words)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42875" lvl="1" marL="540000" rtl="0" algn="l">
              <a:spcBef>
                <a:spcPts val="0"/>
              </a:spcBef>
              <a:spcAft>
                <a:spcPts val="0"/>
              </a:spcAft>
              <a:buSzPts val="900"/>
              <a:buFont typeface="Roboto"/>
              <a:buChar char="○"/>
            </a:pPr>
            <a:r>
              <a:rPr lang="ko" sz="900">
                <a:latin typeface="Roboto"/>
                <a:ea typeface="Roboto"/>
                <a:cs typeface="Roboto"/>
                <a:sym typeface="Roboto"/>
              </a:rPr>
              <a:t>문서의 모든 단어에 빈도 값  부여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-149225" lvl="1" marL="5400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b="1" lang="ko" sz="1000">
                <a:latin typeface="Roboto"/>
                <a:ea typeface="Roboto"/>
                <a:cs typeface="Roboto"/>
                <a:sym typeface="Roboto"/>
              </a:rPr>
              <a:t>TF-IDF 방식</a:t>
            </a:r>
            <a:endParaRPr b="1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" name="Google Shape;311;p31"/>
          <p:cNvGrpSpPr/>
          <p:nvPr/>
        </p:nvGrpSpPr>
        <p:grpSpPr>
          <a:xfrm>
            <a:off x="2513326" y="1027012"/>
            <a:ext cx="1855569" cy="323195"/>
            <a:chOff x="3477925" y="1888375"/>
            <a:chExt cx="2336400" cy="535800"/>
          </a:xfrm>
        </p:grpSpPr>
        <p:sp>
          <p:nvSpPr>
            <p:cNvPr id="312" name="Google Shape;312;p31"/>
            <p:cNvSpPr/>
            <p:nvPr/>
          </p:nvSpPr>
          <p:spPr>
            <a:xfrm>
              <a:off x="3477925" y="19923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3" name="Google Shape;313;p31"/>
            <p:cNvSpPr txBox="1"/>
            <p:nvPr/>
          </p:nvSpPr>
          <p:spPr>
            <a:xfrm>
              <a:off x="3755275" y="1888375"/>
              <a:ext cx="1781700" cy="5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피처 벡터화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4" name="Google Shape;314;p31"/>
          <p:cNvGrpSpPr/>
          <p:nvPr/>
        </p:nvGrpSpPr>
        <p:grpSpPr>
          <a:xfrm>
            <a:off x="4879360" y="1027012"/>
            <a:ext cx="1855569" cy="323195"/>
            <a:chOff x="6533275" y="1888375"/>
            <a:chExt cx="2336400" cy="535800"/>
          </a:xfrm>
        </p:grpSpPr>
        <p:sp>
          <p:nvSpPr>
            <p:cNvPr id="315" name="Google Shape;315;p31"/>
            <p:cNvSpPr/>
            <p:nvPr/>
          </p:nvSpPr>
          <p:spPr>
            <a:xfrm>
              <a:off x="6533275" y="19923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6" name="Google Shape;316;p31"/>
            <p:cNvSpPr txBox="1"/>
            <p:nvPr/>
          </p:nvSpPr>
          <p:spPr>
            <a:xfrm>
              <a:off x="6810625" y="1888375"/>
              <a:ext cx="1781700" cy="5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분석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7" name="Google Shape;317;p31"/>
          <p:cNvSpPr/>
          <p:nvPr/>
        </p:nvSpPr>
        <p:spPr>
          <a:xfrm>
            <a:off x="4546316" y="1462950"/>
            <a:ext cx="204000" cy="17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713" y="2073000"/>
            <a:ext cx="5050574" cy="27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50" y="1135975"/>
            <a:ext cx="59853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latin typeface="Arial"/>
                <a:ea typeface="Arial"/>
                <a:cs typeface="Arial"/>
                <a:sym typeface="Arial"/>
              </a:rPr>
              <a:t>뉴스 매체와 유튜버의 주식가격 등락 예측 정확도 분석</a:t>
            </a:r>
            <a:endParaRPr sz="9200"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2426225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미디어 키워드 분석으로 종목별 이슈가 한국 주식에 미치는 영향을 파악하고, </a:t>
            </a:r>
            <a:b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" sz="12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웹 페이지 대시보드로 구현</a:t>
            </a:r>
            <a:endParaRPr b="1" sz="12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감성 </a:t>
            </a:r>
            <a:r>
              <a:rPr lang="ko"/>
              <a:t>사전 - </a:t>
            </a:r>
            <a:r>
              <a:rPr lang="ko">
                <a:latin typeface="Arial"/>
                <a:ea typeface="Arial"/>
                <a:cs typeface="Arial"/>
                <a:sym typeface="Arial"/>
              </a:rPr>
              <a:t>KOSELF</a:t>
            </a:r>
            <a:r>
              <a:rPr lang="ko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KOrean SEntiment Lexicon for Finance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24" name="Google Shape;324;p32"/>
          <p:cNvGrpSpPr/>
          <p:nvPr/>
        </p:nvGrpSpPr>
        <p:grpSpPr>
          <a:xfrm>
            <a:off x="1816005" y="955460"/>
            <a:ext cx="5352882" cy="3632192"/>
            <a:chOff x="3152400" y="898200"/>
            <a:chExt cx="4200975" cy="3000324"/>
          </a:xfrm>
        </p:grpSpPr>
        <p:pic>
          <p:nvPicPr>
            <p:cNvPr id="325" name="Google Shape;325;p32"/>
            <p:cNvPicPr preferRelativeResize="0"/>
            <p:nvPr/>
          </p:nvPicPr>
          <p:blipFill rotWithShape="1">
            <a:blip r:embed="rId4">
              <a:alphaModFix/>
            </a:blip>
            <a:srcRect b="72444" l="0" r="0" t="0"/>
            <a:stretch/>
          </p:blipFill>
          <p:spPr>
            <a:xfrm>
              <a:off x="3152400" y="898200"/>
              <a:ext cx="4200975" cy="112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2"/>
            <p:cNvPicPr preferRelativeResize="0"/>
            <p:nvPr/>
          </p:nvPicPr>
          <p:blipFill rotWithShape="1">
            <a:blip r:embed="rId4">
              <a:alphaModFix/>
            </a:blip>
            <a:srcRect b="0" l="0" r="0" t="54250"/>
            <a:stretch/>
          </p:blipFill>
          <p:spPr>
            <a:xfrm>
              <a:off x="3152400" y="2026000"/>
              <a:ext cx="4200975" cy="1872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p32"/>
          <p:cNvSpPr txBox="1"/>
          <p:nvPr/>
        </p:nvSpPr>
        <p:spPr>
          <a:xfrm>
            <a:off x="0" y="4797300"/>
            <a:ext cx="6555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chemeClr val="l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양철원, 조수지, 김흥규. (2021). 기업 재무분석을 위한 한국어 감성사전 구축. 한국증권학회지, 50(2), 135-170.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감성 사전 제작</a:t>
            </a:r>
            <a:endParaRPr/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75" y="905498"/>
            <a:ext cx="4409626" cy="302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4">
            <a:alphaModFix/>
          </a:blip>
          <a:srcRect b="0" l="0" r="12064" t="0"/>
          <a:stretch/>
        </p:blipFill>
        <p:spPr>
          <a:xfrm>
            <a:off x="3964375" y="3289425"/>
            <a:ext cx="4532601" cy="16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03275" y="44505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100">
                <a:solidFill>
                  <a:schemeClr val="lt1"/>
                </a:solidFill>
              </a:rPr>
              <a:t>Giro Dic</a:t>
            </a:r>
            <a:endParaRPr b="1" sz="6100">
              <a:solidFill>
                <a:schemeClr val="lt1"/>
              </a:solidFill>
            </a:endParaRPr>
          </a:p>
        </p:txBody>
      </p:sp>
      <p:sp>
        <p:nvSpPr>
          <p:cNvPr id="340" name="Google Shape;340;p34"/>
          <p:cNvSpPr txBox="1"/>
          <p:nvPr>
            <p:ph type="title"/>
          </p:nvPr>
        </p:nvSpPr>
        <p:spPr>
          <a:xfrm>
            <a:off x="413625" y="2571750"/>
            <a:ext cx="5834400" cy="6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EFEFEF"/>
                </a:solidFill>
              </a:rPr>
              <a:t>주식 예측 분석을 위한 감성 사전 </a:t>
            </a:r>
            <a:endParaRPr b="1" sz="2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035" y="2320674"/>
            <a:ext cx="1256722" cy="76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425" y="2320672"/>
            <a:ext cx="1256722" cy="91857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 txBox="1"/>
          <p:nvPr/>
        </p:nvSpPr>
        <p:spPr>
          <a:xfrm>
            <a:off x="544038" y="1751734"/>
            <a:ext cx="479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출처 : 김현중 외 3인, 「온라인 뉴스 기사를 활용한 경제심리보조지수 개발」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00" y="909125"/>
            <a:ext cx="47910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56" y="2320687"/>
            <a:ext cx="1173369" cy="19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247" y="2320671"/>
            <a:ext cx="1055338" cy="205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 rotWithShape="1">
          <a:blip r:embed="rId8">
            <a:alphaModFix/>
          </a:blip>
          <a:srcRect b="0" l="43489" r="35809" t="53774"/>
          <a:stretch/>
        </p:blipFill>
        <p:spPr>
          <a:xfrm>
            <a:off x="592300" y="2320675"/>
            <a:ext cx="1495575" cy="1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 rot="5400000">
            <a:off x="2031320" y="3141050"/>
            <a:ext cx="546300" cy="2014200"/>
          </a:xfrm>
          <a:prstGeom prst="bentUpArrow">
            <a:avLst>
              <a:gd fmla="val 15772" name="adj1"/>
              <a:gd fmla="val 25000" name="adj2"/>
              <a:gd fmla="val 26517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36606" y="491100"/>
            <a:ext cx="2834068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51500" y="1319175"/>
            <a:ext cx="1545966" cy="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감성 분석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8">
            <a:alphaModFix/>
          </a:blip>
          <a:srcRect b="0" l="84926" r="0" t="53774"/>
          <a:stretch/>
        </p:blipFill>
        <p:spPr>
          <a:xfrm>
            <a:off x="2087863" y="2320675"/>
            <a:ext cx="1089013" cy="15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2781" y="491100"/>
            <a:ext cx="2834068" cy="7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87675" y="1319175"/>
            <a:ext cx="1545966" cy="4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solidFill>
                  <a:schemeClr val="lt1"/>
                </a:solidFill>
              </a:rPr>
              <a:t>LSTM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364" name="Google Shape;364;p36"/>
          <p:cNvSpPr txBox="1"/>
          <p:nvPr>
            <p:ph idx="4294967295" type="body"/>
          </p:nvPr>
        </p:nvSpPr>
        <p:spPr>
          <a:xfrm>
            <a:off x="311700" y="1342050"/>
            <a:ext cx="605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기업 주가 및 재무 정보를 이용한 시계열 예측</a:t>
            </a:r>
            <a:endParaRPr b="1" sz="1600">
              <a:solidFill>
                <a:srgbClr val="D9D9D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925"/>
            <a:ext cx="4893974" cy="34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349" y="912700"/>
            <a:ext cx="3945225" cy="179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900" y="2707200"/>
            <a:ext cx="1136580" cy="24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475" y="2976650"/>
            <a:ext cx="2546050" cy="9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167925" y="102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LSTM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" y="1845418"/>
            <a:ext cx="4572000" cy="3298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100" y="1845425"/>
            <a:ext cx="4211901" cy="32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/>
          <p:nvPr/>
        </p:nvSpPr>
        <p:spPr>
          <a:xfrm>
            <a:off x="55300" y="988775"/>
            <a:ext cx="8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재무정보를 추가하기 전보다 오차가 줄어든것으로 보인다.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0" y="1517250"/>
            <a:ext cx="4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주식정보_lstm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4842400" y="1517250"/>
            <a:ext cx="42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주식정보+재무지표_lstm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/>
          <p:nvPr/>
        </p:nvSpPr>
        <p:spPr>
          <a:xfrm>
            <a:off x="311700" y="723325"/>
            <a:ext cx="5828100" cy="214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183525" y="1029646"/>
            <a:ext cx="2317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 txBox="1"/>
          <p:nvPr/>
        </p:nvSpPr>
        <p:spPr>
          <a:xfrm>
            <a:off x="1120675" y="1298511"/>
            <a:ext cx="244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Up / 0 / Down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1" name="Google Shape;391;p39"/>
          <p:cNvGrpSpPr/>
          <p:nvPr/>
        </p:nvGrpSpPr>
        <p:grpSpPr>
          <a:xfrm>
            <a:off x="1325499" y="832861"/>
            <a:ext cx="2033603" cy="400200"/>
            <a:chOff x="6533275" y="1888375"/>
            <a:chExt cx="2336400" cy="400200"/>
          </a:xfrm>
        </p:grpSpPr>
        <p:sp>
          <p:nvSpPr>
            <p:cNvPr id="392" name="Google Shape;392;p39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9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텍스트 ML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4" name="Google Shape;394;p39"/>
          <p:cNvSpPr/>
          <p:nvPr/>
        </p:nvSpPr>
        <p:spPr>
          <a:xfrm>
            <a:off x="3604678" y="1029646"/>
            <a:ext cx="2383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 txBox="1"/>
          <p:nvPr/>
        </p:nvSpPr>
        <p:spPr>
          <a:xfrm>
            <a:off x="3507930" y="1298499"/>
            <a:ext cx="25767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지도학습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b="1" lang="ko"/>
              <a:t>Class : Pos / 0  / Neg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감성 사전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Pos / 0  / Neg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6" name="Google Shape;396;p39"/>
          <p:cNvGrpSpPr/>
          <p:nvPr/>
        </p:nvGrpSpPr>
        <p:grpSpPr>
          <a:xfrm>
            <a:off x="3779492" y="832849"/>
            <a:ext cx="2033603" cy="400200"/>
            <a:chOff x="3477925" y="1888375"/>
            <a:chExt cx="2336400" cy="400200"/>
          </a:xfrm>
        </p:grpSpPr>
        <p:sp>
          <p:nvSpPr>
            <p:cNvPr id="397" name="Google Shape;397;p39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9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감성 분석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9" name="Google Shape;399;p39"/>
          <p:cNvSpPr txBox="1"/>
          <p:nvPr>
            <p:ph idx="4294967295"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5"/>
                </a:solidFill>
              </a:rPr>
              <a:t>최종 분석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1183525" y="3172846"/>
            <a:ext cx="2317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9"/>
          <p:cNvGrpSpPr/>
          <p:nvPr/>
        </p:nvGrpSpPr>
        <p:grpSpPr>
          <a:xfrm>
            <a:off x="1325499" y="2976061"/>
            <a:ext cx="2033603" cy="400200"/>
            <a:chOff x="6533275" y="1888375"/>
            <a:chExt cx="2336400" cy="400200"/>
          </a:xfrm>
        </p:grpSpPr>
        <p:sp>
          <p:nvSpPr>
            <p:cNvPr id="402" name="Google Shape;402;p39"/>
            <p:cNvSpPr/>
            <p:nvPr/>
          </p:nvSpPr>
          <p:spPr>
            <a:xfrm>
              <a:off x="653327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 txBox="1"/>
            <p:nvPr/>
          </p:nvSpPr>
          <p:spPr>
            <a:xfrm>
              <a:off x="681062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LSTM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4" name="Google Shape;404;p39"/>
          <p:cNvSpPr/>
          <p:nvPr/>
        </p:nvSpPr>
        <p:spPr>
          <a:xfrm>
            <a:off x="3604678" y="3172846"/>
            <a:ext cx="2383200" cy="168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" name="Google Shape;405;p39"/>
          <p:cNvGrpSpPr/>
          <p:nvPr/>
        </p:nvGrpSpPr>
        <p:grpSpPr>
          <a:xfrm>
            <a:off x="3779492" y="2976049"/>
            <a:ext cx="2033603" cy="400200"/>
            <a:chOff x="3477925" y="1888375"/>
            <a:chExt cx="2336400" cy="400200"/>
          </a:xfrm>
        </p:grpSpPr>
        <p:sp>
          <p:nvSpPr>
            <p:cNvPr id="406" name="Google Shape;406;p39"/>
            <p:cNvSpPr/>
            <p:nvPr/>
          </p:nvSpPr>
          <p:spPr>
            <a:xfrm>
              <a:off x="3477925" y="1924525"/>
              <a:ext cx="2336400" cy="327900"/>
            </a:xfrm>
            <a:prstGeom prst="rect">
              <a:avLst/>
            </a:prstGeom>
            <a:solidFill>
              <a:srgbClr val="113687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 txBox="1"/>
            <p:nvPr/>
          </p:nvSpPr>
          <p:spPr>
            <a:xfrm>
              <a:off x="3755275" y="1888375"/>
              <a:ext cx="178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강화학습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8" name="Google Shape;408;p39"/>
          <p:cNvSpPr/>
          <p:nvPr/>
        </p:nvSpPr>
        <p:spPr>
          <a:xfrm>
            <a:off x="1120675" y="841700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1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409" name="Google Shape;409;p39"/>
          <p:cNvSpPr/>
          <p:nvPr/>
        </p:nvSpPr>
        <p:spPr>
          <a:xfrm>
            <a:off x="3563575" y="841700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2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1120675" y="3003288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3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3563575" y="3003288"/>
            <a:ext cx="382500" cy="382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</a:rPr>
              <a:t>4</a:t>
            </a:r>
            <a:endParaRPr b="1">
              <a:solidFill>
                <a:srgbClr val="113687"/>
              </a:solidFill>
            </a:endParaRPr>
          </a:p>
        </p:txBody>
      </p:sp>
      <p:sp>
        <p:nvSpPr>
          <p:cNvPr id="412" name="Google Shape;412;p39"/>
          <p:cNvSpPr txBox="1"/>
          <p:nvPr/>
        </p:nvSpPr>
        <p:spPr>
          <a:xfrm>
            <a:off x="1120675" y="3484786"/>
            <a:ext cx="244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로지스틱 회귀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Roboto"/>
                <a:ea typeface="Roboto"/>
                <a:cs typeface="Roboto"/>
                <a:sym typeface="Roboto"/>
              </a:rPr>
              <a:t>Class : Up / 0 / Down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3507930" y="3484774"/>
            <a:ext cx="25767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지도학습</a:t>
            </a:r>
            <a:br>
              <a:rPr lang="ko">
                <a:latin typeface="Roboto"/>
                <a:ea typeface="Roboto"/>
                <a:cs typeface="Roboto"/>
                <a:sym typeface="Roboto"/>
              </a:rPr>
            </a:br>
            <a:r>
              <a:rPr b="1" lang="ko"/>
              <a:t>Class : Pos / 0  / Neg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비지도학습 - 감성 사전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Class : Pos / 0  / Neg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311700" y="2865800"/>
            <a:ext cx="5828100" cy="214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487575" y="1048225"/>
            <a:ext cx="537900" cy="16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487575" y="3172850"/>
            <a:ext cx="537900" cy="168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529575" y="1104475"/>
            <a:ext cx="4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텍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스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트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분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석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529575" y="3229100"/>
            <a:ext cx="4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시계열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분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석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9"/>
          <p:cNvSpPr/>
          <p:nvPr/>
        </p:nvSpPr>
        <p:spPr>
          <a:xfrm>
            <a:off x="6446300" y="723425"/>
            <a:ext cx="2484900" cy="428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4815850" y="1479725"/>
            <a:ext cx="3857700" cy="24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작업중</a:t>
            </a:r>
            <a:endParaRPr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참고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40"/>
          <p:cNvSpPr txBox="1"/>
          <p:nvPr>
            <p:ph type="title"/>
          </p:nvPr>
        </p:nvSpPr>
        <p:spPr>
          <a:xfrm>
            <a:off x="627325" y="1489550"/>
            <a:ext cx="4899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Char char="-"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wallet investor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627325" y="2571750"/>
            <a:ext cx="30753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Char char="-"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빅카인즈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1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0" y="406900"/>
            <a:ext cx="9144000" cy="43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374500" y="709475"/>
            <a:ext cx="2749800" cy="2751000"/>
          </a:xfrm>
          <a:prstGeom prst="rect">
            <a:avLst/>
          </a:prstGeom>
          <a:solidFill>
            <a:srgbClr val="FFFFFF">
              <a:alpha val="2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28500" y="-17200"/>
            <a:ext cx="23610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1" lang="ko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ontents </a:t>
            </a:r>
            <a:endParaRPr b="1" i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127" y="1757100"/>
            <a:ext cx="2164475" cy="30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9334425" y="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데이터 분석 결과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분석을 통한 인사이트 도출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lphaL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향후 개선 사항 및 기대효과</a:t>
            </a:r>
            <a:endParaRPr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개발후기 및 느낀점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409125" y="686950"/>
            <a:ext cx="4042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프로젝트 개요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기획 배경 및 목표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구성원 및 역할</a:t>
            </a:r>
            <a:endParaRPr sz="15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09125" y="1982925"/>
            <a:ext cx="404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 startAt="2"/>
            </a:pPr>
            <a:r>
              <a:rPr b="1"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프로세싱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수집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분석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lphaL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데이터 분석 결과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1797" r="0" t="0"/>
          <a:stretch/>
        </p:blipFill>
        <p:spPr>
          <a:xfrm>
            <a:off x="7807800" y="4603675"/>
            <a:ext cx="1336202" cy="4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1710" l="0" r="0" t="0"/>
          <a:stretch/>
        </p:blipFill>
        <p:spPr>
          <a:xfrm>
            <a:off x="435437" y="128950"/>
            <a:ext cx="8273125" cy="48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3"/>
          <p:cNvPicPr preferRelativeResize="0"/>
          <p:nvPr/>
        </p:nvPicPr>
        <p:blipFill rotWithShape="1">
          <a:blip r:embed="rId3">
            <a:alphaModFix/>
          </a:blip>
          <a:srcRect b="76751" l="0" r="0" t="0"/>
          <a:stretch/>
        </p:blipFill>
        <p:spPr>
          <a:xfrm>
            <a:off x="33625" y="7"/>
            <a:ext cx="9144001" cy="6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75" y="2164025"/>
            <a:ext cx="4647801" cy="26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3"/>
          <p:cNvPicPr preferRelativeResize="0"/>
          <p:nvPr/>
        </p:nvPicPr>
        <p:blipFill rotWithShape="1">
          <a:blip r:embed="rId3">
            <a:alphaModFix/>
          </a:blip>
          <a:srcRect b="0" l="0" r="0" t="56900"/>
          <a:stretch/>
        </p:blipFill>
        <p:spPr>
          <a:xfrm>
            <a:off x="33625" y="766595"/>
            <a:ext cx="9144001" cy="12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/>
          <p:nvPr/>
        </p:nvSpPr>
        <p:spPr>
          <a:xfrm>
            <a:off x="5084775" y="2118450"/>
            <a:ext cx="3815700" cy="27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종목별 그래프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687" y="2970009"/>
            <a:ext cx="3609876" cy="175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311750" y="831175"/>
            <a:ext cx="53349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000"/>
              <a:t>Dashboard</a:t>
            </a:r>
            <a:endParaRPr sz="6000"/>
          </a:p>
        </p:txBody>
      </p:sp>
      <p:sp>
        <p:nvSpPr>
          <p:cNvPr id="452" name="Google Shape;452;p44"/>
          <p:cNvSpPr txBox="1"/>
          <p:nvPr>
            <p:ph idx="1" type="body"/>
          </p:nvPr>
        </p:nvSpPr>
        <p:spPr>
          <a:xfrm>
            <a:off x="377550" y="199797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600">
                <a:solidFill>
                  <a:srgbClr val="FFFFFF"/>
                </a:solidFill>
              </a:rPr>
              <a:t>Tableau와 </a:t>
            </a:r>
            <a:r>
              <a:rPr lang="ko" sz="1600">
                <a:solidFill>
                  <a:srgbClr val="FFFFFF"/>
                </a:solidFill>
              </a:rPr>
              <a:t>Django</a:t>
            </a:r>
            <a:r>
              <a:rPr lang="ko" sz="1600">
                <a:solidFill>
                  <a:srgbClr val="FFFFFF"/>
                </a:solidFill>
              </a:rPr>
              <a:t>를 통한 웹사이트 구현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웹사이</a:t>
            </a:r>
            <a:r>
              <a:rPr lang="ko"/>
              <a:t>트 구현</a:t>
            </a:r>
            <a:endParaRPr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200"/>
            <a:ext cx="8632607" cy="40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6500"/>
              <a:t>Thank You</a:t>
            </a:r>
            <a:endParaRPr sz="6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배경 - 주식 콘텐츠 열풍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197150" y="4040325"/>
            <a:ext cx="6749700" cy="62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800">
                <a:solidFill>
                  <a:schemeClr val="dk2"/>
                </a:solidFill>
              </a:rPr>
              <a:t>과연 뉴스 매체나 주식 유튜버를 어느 정도 신뢰해도 되는 걸까?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61986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https://www.techm.kr/news/articleView.html?idxno=79924</a:t>
            </a:r>
            <a:endParaRPr sz="800">
              <a:solidFill>
                <a:srgbClr val="D9D9D9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97125" y="33958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https://newsis.com/view/?id=NISX20210210_0001336760</a:t>
            </a:r>
            <a:endParaRPr sz="800">
              <a:solidFill>
                <a:srgbClr val="D9D9D9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000" y="1457375"/>
            <a:ext cx="3000001" cy="187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6050" t="0"/>
          <a:stretch/>
        </p:blipFill>
        <p:spPr>
          <a:xfrm>
            <a:off x="219100" y="1471400"/>
            <a:ext cx="2703999" cy="20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3809" l="0" r="12418" t="0"/>
          <a:stretch/>
        </p:blipFill>
        <p:spPr>
          <a:xfrm>
            <a:off x="3208862" y="1471400"/>
            <a:ext cx="2703999" cy="19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071988" y="339578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D9D9D9"/>
                </a:solidFill>
              </a:rPr>
              <a:t>https://www.yna.co.kr/view/AKR20200928117400797</a:t>
            </a:r>
            <a:endParaRPr sz="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구성원 및 역할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50" y="2034350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575" y="2148950"/>
            <a:ext cx="1604125" cy="13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125" y="2123700"/>
            <a:ext cx="1442100" cy="14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6">
            <a:alphaModFix/>
          </a:blip>
          <a:srcRect b="0" l="0" r="58790" t="0"/>
          <a:stretch/>
        </p:blipFill>
        <p:spPr>
          <a:xfrm>
            <a:off x="5494225" y="1982925"/>
            <a:ext cx="1503350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9525" y="2048851"/>
            <a:ext cx="1442100" cy="14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515825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정길종(팀장)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252453" y="3681400"/>
            <a:ext cx="14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김형림(부팀장)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126513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윤보람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84008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채길호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7467638" y="3681400"/>
            <a:ext cx="12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인태우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</a:t>
            </a:r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4765800" y="1893900"/>
            <a:ext cx="34431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종목 선정 기준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- 시가총액 기준 상위 10개</a:t>
            </a:r>
            <a:endParaRPr b="1" sz="18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: 삼성 하이닉스 현대차 엘지화학</a:t>
            </a:r>
            <a:endParaRPr>
              <a:solidFill>
                <a:srgbClr val="113687"/>
              </a:solidFill>
            </a:endParaRPr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396300" y="1501350"/>
            <a:ext cx="3678600" cy="26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 수집 데이터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1. 주식가격 : 종목별, 날짜별 종가 데이터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2. 언론사 : 보도 자료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(매일경제, 아시아경제)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3. 유튜브 스크립트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724400" y="3140850"/>
            <a:ext cx="353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어제 15시부터 오늘 15시까지 데이터 </a:t>
            </a:r>
            <a:b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→ 오늘 종가에 예측에 적용</a:t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+ 휴장일(주말 &amp; 공휴일) 처리</a:t>
            </a:r>
            <a:endParaRPr b="1" sz="1100">
              <a:solidFill>
                <a:srgbClr val="11368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350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주식가격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" y="1774450"/>
            <a:ext cx="4348334" cy="2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75" y="2112538"/>
            <a:ext cx="3207500" cy="26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5" y="1405075"/>
            <a:ext cx="2995349" cy="7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6">
            <a:alphaModFix/>
          </a:blip>
          <a:srcRect b="20608" l="13680" r="9679" t="9102"/>
          <a:stretch/>
        </p:blipFill>
        <p:spPr>
          <a:xfrm>
            <a:off x="5387300" y="1370375"/>
            <a:ext cx="1596850" cy="97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9"/>
          <p:cNvGrpSpPr/>
          <p:nvPr/>
        </p:nvGrpSpPr>
        <p:grpSpPr>
          <a:xfrm>
            <a:off x="5104960" y="2257355"/>
            <a:ext cx="3306856" cy="2709223"/>
            <a:chOff x="5894883" y="2077575"/>
            <a:chExt cx="2161767" cy="1820225"/>
          </a:xfrm>
        </p:grpSpPr>
        <p:pic>
          <p:nvPicPr>
            <p:cNvPr id="131" name="Google Shape;131;p19"/>
            <p:cNvPicPr preferRelativeResize="0"/>
            <p:nvPr/>
          </p:nvPicPr>
          <p:blipFill rotWithShape="1">
            <a:blip r:embed="rId7">
              <a:alphaModFix/>
            </a:blip>
            <a:srcRect b="0" l="0" r="84299" t="0"/>
            <a:stretch/>
          </p:blipFill>
          <p:spPr>
            <a:xfrm>
              <a:off x="5894883" y="2077575"/>
              <a:ext cx="627050" cy="182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9"/>
            <p:cNvPicPr preferRelativeResize="0"/>
            <p:nvPr/>
          </p:nvPicPr>
          <p:blipFill rotWithShape="1">
            <a:blip r:embed="rId7">
              <a:alphaModFix/>
            </a:blip>
            <a:srcRect b="0" l="61573" r="0" t="0"/>
            <a:stretch/>
          </p:blipFill>
          <p:spPr>
            <a:xfrm>
              <a:off x="6521926" y="2077575"/>
              <a:ext cx="1534725" cy="1820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9"/>
          <p:cNvSpPr/>
          <p:nvPr/>
        </p:nvSpPr>
        <p:spPr>
          <a:xfrm>
            <a:off x="3640223" y="1639475"/>
            <a:ext cx="1464600" cy="3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/>
              <a:t>미디어 데이터 수집</a:t>
            </a:r>
            <a:endParaRPr sz="2800"/>
          </a:p>
        </p:txBody>
      </p:sp>
      <p:sp>
        <p:nvSpPr>
          <p:cNvPr id="139" name="Google Shape;139;p20"/>
          <p:cNvSpPr txBox="1"/>
          <p:nvPr/>
        </p:nvSpPr>
        <p:spPr>
          <a:xfrm>
            <a:off x="4571988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주식 콘텐츠 유튜브 채널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20" y="2150323"/>
            <a:ext cx="2231975" cy="83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5365" t="0"/>
          <a:stretch/>
        </p:blipFill>
        <p:spPr>
          <a:xfrm>
            <a:off x="5004825" y="3039750"/>
            <a:ext cx="3398425" cy="9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3670" r="0" t="0"/>
          <a:stretch/>
        </p:blipFill>
        <p:spPr>
          <a:xfrm>
            <a:off x="5004825" y="1187875"/>
            <a:ext cx="2534025" cy="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37013" y="386000"/>
            <a:ext cx="39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3687"/>
              </a:buClr>
              <a:buSzPts val="1600"/>
              <a:buFont typeface="Roboto"/>
              <a:buChar char="●"/>
            </a:pPr>
            <a:r>
              <a:rPr b="1" lang="ko" sz="1600">
                <a:solidFill>
                  <a:srgbClr val="113687"/>
                </a:solidFill>
                <a:latin typeface="Roboto"/>
                <a:ea typeface="Roboto"/>
                <a:cs typeface="Roboto"/>
                <a:sym typeface="Roboto"/>
              </a:rPr>
              <a:t>경제 일간지</a:t>
            </a:r>
            <a:endParaRPr b="1" sz="1600">
              <a:solidFill>
                <a:srgbClr val="1136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109" y="1953425"/>
            <a:ext cx="2202441" cy="8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100" y="1187875"/>
            <a:ext cx="3086100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0"/>
          <p:cNvCxnSpPr/>
          <p:nvPr/>
        </p:nvCxnSpPr>
        <p:spPr>
          <a:xfrm>
            <a:off x="4261150" y="1000675"/>
            <a:ext cx="0" cy="3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122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수집 - 뉴스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27730" l="0" r="0" t="0"/>
          <a:stretch/>
        </p:blipFill>
        <p:spPr>
          <a:xfrm>
            <a:off x="472275" y="1495575"/>
            <a:ext cx="3209675" cy="29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721" y="1529550"/>
            <a:ext cx="4871029" cy="278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4638575" y="1860950"/>
            <a:ext cx="3409500" cy="336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638575" y="3638075"/>
            <a:ext cx="2803200" cy="7146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5001419" y="2290300"/>
            <a:ext cx="571500" cy="110100"/>
          </a:xfrm>
          <a:prstGeom prst="rect">
            <a:avLst/>
          </a:prstGeom>
          <a:noFill/>
          <a:ln cap="flat" cmpd="sng" w="19050">
            <a:solidFill>
              <a:srgbClr val="113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